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4" r:id="rId3"/>
    <p:sldId id="260" r:id="rId4"/>
    <p:sldId id="311" r:id="rId5"/>
    <p:sldId id="266" r:id="rId6"/>
    <p:sldId id="295" r:id="rId7"/>
    <p:sldId id="312" r:id="rId8"/>
    <p:sldId id="267" r:id="rId9"/>
    <p:sldId id="307" r:id="rId10"/>
    <p:sldId id="296" r:id="rId11"/>
    <p:sldId id="268" r:id="rId12"/>
    <p:sldId id="305" r:id="rId13"/>
    <p:sldId id="308" r:id="rId14"/>
    <p:sldId id="269" r:id="rId15"/>
    <p:sldId id="309" r:id="rId16"/>
    <p:sldId id="310" r:id="rId17"/>
    <p:sldId id="319" r:id="rId18"/>
    <p:sldId id="316" r:id="rId19"/>
    <p:sldId id="317" r:id="rId20"/>
    <p:sldId id="270" r:id="rId21"/>
    <p:sldId id="318" r:id="rId22"/>
    <p:sldId id="306" r:id="rId23"/>
    <p:sldId id="290" r:id="rId24"/>
    <p:sldId id="303" r:id="rId25"/>
    <p:sldId id="285" r:id="rId26"/>
    <p:sldId id="284" r:id="rId27"/>
    <p:sldId id="291" r:id="rId28"/>
    <p:sldId id="263" r:id="rId29"/>
    <p:sldId id="301" r:id="rId30"/>
    <p:sldId id="298" r:id="rId31"/>
    <p:sldId id="281" r:id="rId32"/>
    <p:sldId id="27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256"/>
            <p14:sldId id="304"/>
            <p14:sldId id="260"/>
            <p14:sldId id="311"/>
            <p14:sldId id="266"/>
            <p14:sldId id="295"/>
            <p14:sldId id="312"/>
            <p14:sldId id="267"/>
            <p14:sldId id="307"/>
            <p14:sldId id="296"/>
            <p14:sldId id="268"/>
            <p14:sldId id="305"/>
            <p14:sldId id="308"/>
            <p14:sldId id="269"/>
            <p14:sldId id="309"/>
            <p14:sldId id="310"/>
            <p14:sldId id="319"/>
            <p14:sldId id="316"/>
            <p14:sldId id="317"/>
            <p14:sldId id="270"/>
            <p14:sldId id="318"/>
            <p14:sldId id="306"/>
          </p14:sldIdLst>
        </p14:section>
        <p14:section name="아날로그 스타일" id="{D08A8CBA-0251-4FF3-94DD-600A6C87BD3F}">
          <p14:sldIdLst>
            <p14:sldId id="290"/>
            <p14:sldId id="303"/>
            <p14:sldId id="285"/>
            <p14:sldId id="284"/>
            <p14:sldId id="291"/>
            <p14:sldId id="263"/>
            <p14:sldId id="301"/>
            <p14:sldId id="298"/>
            <p14:sldId id="281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0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78F68-E7FA-4297-BC94-6B01B33AFCE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01D7F-7638-4113-B837-A756F5877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1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반려 식물에 대한 설명을 하면서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01D7F-7638-4113-B837-A756F5877C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0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8478521" y="1650999"/>
            <a:ext cx="3137746" cy="4173469"/>
          </a:xfrm>
          <a:prstGeom prst="rect">
            <a:avLst/>
          </a:prstGeom>
          <a:solidFill>
            <a:srgbClr val="CD9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+mj-ea"/>
                <a:ea typeface="+mj-ea"/>
              </a:rPr>
              <a:t>오늘의 꽃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ko-KR" altLang="en-US" sz="3200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이찬규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dirty="0" err="1">
                <a:latin typeface="+mj-ea"/>
                <a:ea typeface="+mj-ea"/>
              </a:rPr>
              <a:t>곽명아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김은지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 err="1">
                <a:latin typeface="+mj-ea"/>
                <a:ea typeface="+mj-ea"/>
              </a:rPr>
              <a:t>김철희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 err="1">
                <a:latin typeface="+mj-ea"/>
                <a:ea typeface="+mj-ea"/>
              </a:rPr>
              <a:t>한소미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763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B081A39-EA52-4221-9544-1BD84BAAAA37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1FBE97-9D99-4912-BF6E-E0CADB913E25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59B981-2683-4FDE-AAF5-A10D1FDE1375}"/>
                </a:ext>
              </a:extLst>
            </p:cNvPr>
            <p:cNvSpPr txBox="1"/>
            <p:nvPr/>
          </p:nvSpPr>
          <p:spPr>
            <a:xfrm>
              <a:off x="995462" y="255657"/>
              <a:ext cx="79335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설계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요구사항 정의서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48A3D21-9F9B-4B51-935C-F8CB8FFBF12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79BE81-B498-4131-A645-AC7B100A1DD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6C39026-A8FD-43F0-8F86-4968940E5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9" y="858058"/>
            <a:ext cx="11629128" cy="53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67955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설계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-USECASE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5522CAB-CCFB-C8B3-7890-51B013C7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1280161"/>
            <a:ext cx="11286564" cy="53221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806EF2-9EB9-F108-BCE7-B91B4FF86DD5}"/>
              </a:ext>
            </a:extLst>
          </p:cNvPr>
          <p:cNvSpPr/>
          <p:nvPr/>
        </p:nvSpPr>
        <p:spPr>
          <a:xfrm>
            <a:off x="10040471" y="6602341"/>
            <a:ext cx="2151529" cy="255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4280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설계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-DFD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66A5A9-E24D-97FB-B19A-F330455A7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35" y="1259383"/>
            <a:ext cx="9923930" cy="53429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FFF32A-F334-002A-9FFD-A71C53EB3813}"/>
              </a:ext>
            </a:extLst>
          </p:cNvPr>
          <p:cNvSpPr/>
          <p:nvPr/>
        </p:nvSpPr>
        <p:spPr>
          <a:xfrm>
            <a:off x="10058400" y="6602343"/>
            <a:ext cx="2133600" cy="19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2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4.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형상관리</a:t>
            </a:r>
          </a:p>
        </p:txBody>
      </p:sp>
    </p:spTree>
    <p:extLst>
      <p:ext uri="{BB962C8B-B14F-4D97-AF65-F5344CB8AC3E}">
        <p14:creationId xmlns:p14="http://schemas.microsoft.com/office/powerpoint/2010/main" val="354336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25442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형상관리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06DCC4F-1083-F866-B8D0-939903D93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99"/>
          <a:stretch/>
        </p:blipFill>
        <p:spPr>
          <a:xfrm>
            <a:off x="6095999" y="1373252"/>
            <a:ext cx="5602941" cy="236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947E62-D18B-E478-8AC9-0F2402B0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4" y="1373257"/>
            <a:ext cx="4948995" cy="23636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21E2B2-AF27-BF1D-47BB-8D47EC2F8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83" y="3941806"/>
            <a:ext cx="4948995" cy="2554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8A74E0-D472-47BC-87EE-D0A49DC54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41806"/>
            <a:ext cx="5602941" cy="255400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4DC7-CC72-00EA-1859-03490B974CB4}"/>
              </a:ext>
            </a:extLst>
          </p:cNvPr>
          <p:cNvSpPr/>
          <p:nvPr/>
        </p:nvSpPr>
        <p:spPr>
          <a:xfrm>
            <a:off x="10103224" y="6580094"/>
            <a:ext cx="2017058" cy="206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5.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62836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3826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게시판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983B8-41C5-B738-8BAF-73857BE3F066}"/>
              </a:ext>
            </a:extLst>
          </p:cNvPr>
          <p:cNvSpPr txBox="1"/>
          <p:nvPr/>
        </p:nvSpPr>
        <p:spPr>
          <a:xfrm>
            <a:off x="995462" y="5227935"/>
            <a:ext cx="8811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 </a:t>
            </a:r>
            <a:r>
              <a:rPr lang="ko-KR" altLang="en-US" dirty="0"/>
              <a:t>게시판</a:t>
            </a:r>
            <a:r>
              <a:rPr lang="en-US" altLang="ko-KR" dirty="0"/>
              <a:t>-</a:t>
            </a:r>
            <a:r>
              <a:rPr lang="ko-KR" altLang="en-US" dirty="0"/>
              <a:t>관리자와 회원 간의 소통공간</a:t>
            </a:r>
            <a:endParaRPr lang="en-US" altLang="ko-KR" dirty="0"/>
          </a:p>
          <a:p>
            <a:r>
              <a:rPr lang="ko-KR" altLang="en-US" dirty="0"/>
              <a:t>글쓰기</a:t>
            </a:r>
            <a:r>
              <a:rPr lang="en-US" altLang="ko-KR" dirty="0"/>
              <a:t>, </a:t>
            </a:r>
            <a:r>
              <a:rPr lang="ko-KR" altLang="en-US" dirty="0"/>
              <a:t>글 수정</a:t>
            </a:r>
            <a:r>
              <a:rPr lang="en-US" altLang="ko-KR" dirty="0"/>
              <a:t>, </a:t>
            </a:r>
            <a:r>
              <a:rPr lang="ko-KR" altLang="en-US" dirty="0"/>
              <a:t>글 삭제 기능</a:t>
            </a:r>
            <a:endParaRPr lang="en-US" altLang="ko-KR" dirty="0"/>
          </a:p>
          <a:p>
            <a:r>
              <a:rPr lang="ko-KR" altLang="en-US" dirty="0"/>
              <a:t>답글 기능은 관리자만 가능 </a:t>
            </a:r>
            <a:r>
              <a:rPr lang="en-US" altLang="ko-KR" dirty="0"/>
              <a:t>-&gt;</a:t>
            </a:r>
            <a:r>
              <a:rPr lang="ko-KR" altLang="en-US" dirty="0"/>
              <a:t>회원 간의 잘못된 정보로 혼란방지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92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3826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게시판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983B8-41C5-B738-8BAF-73857BE3F066}"/>
              </a:ext>
            </a:extLst>
          </p:cNvPr>
          <p:cNvSpPr txBox="1"/>
          <p:nvPr/>
        </p:nvSpPr>
        <p:spPr>
          <a:xfrm>
            <a:off x="995462" y="5227935"/>
            <a:ext cx="1012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오늘의 리뷰</a:t>
            </a:r>
            <a:r>
              <a:rPr lang="en-US" altLang="ko-KR" dirty="0"/>
              <a:t> </a:t>
            </a:r>
            <a:r>
              <a:rPr lang="ko-KR" altLang="en-US" dirty="0"/>
              <a:t>회원의 상품 후기 작성공간</a:t>
            </a:r>
            <a:endParaRPr lang="en-US" altLang="ko-KR" dirty="0"/>
          </a:p>
          <a:p>
            <a:r>
              <a:rPr lang="ko-KR" altLang="en-US" dirty="0"/>
              <a:t>글쓰기</a:t>
            </a:r>
            <a:r>
              <a:rPr lang="en-US" altLang="ko-KR" dirty="0"/>
              <a:t>(</a:t>
            </a:r>
            <a:r>
              <a:rPr lang="ko-KR" altLang="en-US" dirty="0"/>
              <a:t>사진 첨부</a:t>
            </a:r>
            <a:r>
              <a:rPr lang="en-US" altLang="ko-KR" dirty="0"/>
              <a:t>),</a:t>
            </a:r>
            <a:r>
              <a:rPr lang="ko-KR" altLang="en-US" dirty="0"/>
              <a:t>글 수정</a:t>
            </a:r>
            <a:r>
              <a:rPr lang="en-US" altLang="ko-KR" dirty="0"/>
              <a:t>,</a:t>
            </a:r>
            <a:r>
              <a:rPr lang="ko-KR" altLang="en-US" dirty="0"/>
              <a:t>글 삭제 기능</a:t>
            </a:r>
            <a:r>
              <a:rPr lang="en-US" altLang="ko-KR" dirty="0"/>
              <a:t>, </a:t>
            </a:r>
            <a:r>
              <a:rPr lang="ko-KR" altLang="en-US" dirty="0"/>
              <a:t>검색기능추가로 회원들의 효율적인 정보 획득가능</a:t>
            </a:r>
            <a:endParaRPr lang="en-US" altLang="ko-KR" dirty="0"/>
          </a:p>
          <a:p>
            <a:r>
              <a:rPr lang="ko-KR" altLang="en-US" dirty="0"/>
              <a:t>상품 클릭 시 해당 상품의 리뷰조회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391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27927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상품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A089A-D1DA-E1B0-49A9-12DBF29B3F4B}"/>
              </a:ext>
            </a:extLst>
          </p:cNvPr>
          <p:cNvSpPr txBox="1"/>
          <p:nvPr/>
        </p:nvSpPr>
        <p:spPr>
          <a:xfrm>
            <a:off x="995462" y="1650851"/>
            <a:ext cx="437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상품 조회</a:t>
            </a:r>
            <a:r>
              <a:rPr lang="en-US" altLang="ko-KR" dirty="0"/>
              <a:t>-user</a:t>
            </a:r>
          </a:p>
        </p:txBody>
      </p:sp>
    </p:spTree>
    <p:extLst>
      <p:ext uri="{BB962C8B-B14F-4D97-AF65-F5344CB8AC3E}">
        <p14:creationId xmlns:p14="http://schemas.microsoft.com/office/powerpoint/2010/main" val="364473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27927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상품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A089A-D1DA-E1B0-49A9-12DBF29B3F4B}"/>
              </a:ext>
            </a:extLst>
          </p:cNvPr>
          <p:cNvSpPr txBox="1"/>
          <p:nvPr/>
        </p:nvSpPr>
        <p:spPr>
          <a:xfrm>
            <a:off x="995463" y="1650851"/>
            <a:ext cx="1944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상품</a:t>
            </a:r>
            <a:r>
              <a:rPr lang="en-US" altLang="ko-KR" dirty="0"/>
              <a:t> </a:t>
            </a:r>
            <a:r>
              <a:rPr lang="ko-KR" altLang="en-US" dirty="0"/>
              <a:t>판매</a:t>
            </a:r>
            <a:r>
              <a:rPr lang="en-US" altLang="ko-KR" dirty="0"/>
              <a:t>(</a:t>
            </a:r>
            <a:r>
              <a:rPr lang="ko-KR" altLang="en-US" dirty="0"/>
              <a:t>주문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651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C29DE86-80B8-424D-81BE-DDE21EA81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651933" y="311164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/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87282" y="2150455"/>
            <a:ext cx="2801877" cy="584775"/>
            <a:chOff x="1007259" y="2448791"/>
            <a:chExt cx="2801877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02.</a:t>
              </a:r>
              <a:endParaRPr lang="ko-KR" altLang="en-US" sz="2400" spc="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822695" y="2448791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개발환경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87282" y="2935213"/>
            <a:ext cx="3795097" cy="584775"/>
            <a:chOff x="1007259" y="2435382"/>
            <a:chExt cx="3795097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03.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735491" y="2435382"/>
              <a:ext cx="3066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프로그램 설계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87282" y="3794935"/>
            <a:ext cx="779766" cy="584775"/>
            <a:chOff x="1007259" y="2450771"/>
            <a:chExt cx="779766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538457" y="1119293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048D40-59CD-41A4-8094-337382A98892}"/>
              </a:ext>
            </a:extLst>
          </p:cNvPr>
          <p:cNvGrpSpPr/>
          <p:nvPr/>
        </p:nvGrpSpPr>
        <p:grpSpPr>
          <a:xfrm>
            <a:off x="1087282" y="3766228"/>
            <a:ext cx="2801877" cy="584775"/>
            <a:chOff x="1007259" y="2423347"/>
            <a:chExt cx="2801877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BD2C4F-82F2-46D3-B366-2399AFAAFEC2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04.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11780-2E59-4D68-9580-EE0297A8BB35}"/>
                </a:ext>
              </a:extLst>
            </p:cNvPr>
            <p:cNvSpPr txBox="1"/>
            <p:nvPr/>
          </p:nvSpPr>
          <p:spPr>
            <a:xfrm>
              <a:off x="1822695" y="2423347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형상관리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322068-14E5-494C-8052-03A3F23B0A6A}"/>
              </a:ext>
            </a:extLst>
          </p:cNvPr>
          <p:cNvGrpSpPr/>
          <p:nvPr/>
        </p:nvGrpSpPr>
        <p:grpSpPr>
          <a:xfrm>
            <a:off x="1087282" y="4682869"/>
            <a:ext cx="1889991" cy="584775"/>
            <a:chOff x="1007259" y="2446136"/>
            <a:chExt cx="1889991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F2298B-F008-45F7-B03D-33B58AFAED7E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05.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52F1B7-80D5-4E40-A9A2-76BF98AE3E78}"/>
                </a:ext>
              </a:extLst>
            </p:cNvPr>
            <p:cNvSpPr txBox="1"/>
            <p:nvPr/>
          </p:nvSpPr>
          <p:spPr>
            <a:xfrm>
              <a:off x="1811696" y="2446136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6E5B72-E595-4671-99F0-6AD63B08046A}"/>
              </a:ext>
            </a:extLst>
          </p:cNvPr>
          <p:cNvGrpSpPr/>
          <p:nvPr/>
        </p:nvGrpSpPr>
        <p:grpSpPr>
          <a:xfrm>
            <a:off x="1087282" y="5621605"/>
            <a:ext cx="1900990" cy="584775"/>
            <a:chOff x="1007259" y="2446136"/>
            <a:chExt cx="190099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7CC569-DF8F-4319-8D35-37AA93DF9D72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06.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2FF0C6-0DE9-4AB7-AA70-42E6B4E65053}"/>
                </a:ext>
              </a:extLst>
            </p:cNvPr>
            <p:cNvSpPr txBox="1"/>
            <p:nvPr/>
          </p:nvSpPr>
          <p:spPr>
            <a:xfrm>
              <a:off x="1822695" y="2446136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소감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695C24-2B57-0E68-4FA1-A6A530E9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"/>
            <a:ext cx="6096000" cy="68579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B01E0B-B96A-EC07-258E-675D40CA624B}"/>
              </a:ext>
            </a:extLst>
          </p:cNvPr>
          <p:cNvGrpSpPr/>
          <p:nvPr/>
        </p:nvGrpSpPr>
        <p:grpSpPr>
          <a:xfrm>
            <a:off x="1087282" y="1309385"/>
            <a:ext cx="2801877" cy="584775"/>
            <a:chOff x="1007259" y="2450771"/>
            <a:chExt cx="2801877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F4286-23AD-95C4-2879-AB5DCC9FC60B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01.</a:t>
              </a:r>
              <a:endParaRPr lang="ko-KR" altLang="en-US" sz="2400" spc="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FD6FF4-033E-6809-3B17-7CA62620D9E4}"/>
                </a:ext>
              </a:extLst>
            </p:cNvPr>
            <p:cNvSpPr txBox="1"/>
            <p:nvPr/>
          </p:nvSpPr>
          <p:spPr>
            <a:xfrm>
              <a:off x="1822695" y="2450771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주제선정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32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59007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-EMAIL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E81F-5626-5D92-A100-5571BA3C494B}"/>
              </a:ext>
            </a:extLst>
          </p:cNvPr>
          <p:cNvSpPr txBox="1"/>
          <p:nvPr/>
        </p:nvSpPr>
        <p:spPr>
          <a:xfrm>
            <a:off x="7561732" y="1809978"/>
            <a:ext cx="37248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개인정보 입력 오류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개인정보 도용 방지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이메일의 진성여부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49870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우편번호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E81F-5626-5D92-A100-5571BA3C494B}"/>
              </a:ext>
            </a:extLst>
          </p:cNvPr>
          <p:cNvSpPr txBox="1"/>
          <p:nvPr/>
        </p:nvSpPr>
        <p:spPr>
          <a:xfrm>
            <a:off x="7561732" y="1809978"/>
            <a:ext cx="37248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우편번호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개인정보 도용을 방지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이메일의 진성여부를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106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6974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카카오페이 결제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54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674527" y="1535019"/>
            <a:ext cx="2947543" cy="2133590"/>
          </a:xfrm>
          <a:custGeom>
            <a:avLst/>
            <a:gdLst>
              <a:gd name="connsiteX0" fmla="*/ 0 w 2947543"/>
              <a:gd name="connsiteY0" fmla="*/ 0 h 2133590"/>
              <a:gd name="connsiteX1" fmla="*/ 2947543 w 2947543"/>
              <a:gd name="connsiteY1" fmla="*/ 0 h 2133590"/>
              <a:gd name="connsiteX2" fmla="*/ 2947543 w 2947543"/>
              <a:gd name="connsiteY2" fmla="*/ 2133590 h 2133590"/>
              <a:gd name="connsiteX3" fmla="*/ 0 w 2947543"/>
              <a:gd name="connsiteY3" fmla="*/ 2133590 h 2133590"/>
              <a:gd name="connsiteX4" fmla="*/ 0 w 2947543"/>
              <a:gd name="connsiteY4" fmla="*/ 0 h 213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2133590" fill="none" extrusionOk="0">
                <a:moveTo>
                  <a:pt x="0" y="0"/>
                </a:moveTo>
                <a:cubicBezTo>
                  <a:pt x="1289030" y="-123458"/>
                  <a:pt x="1701262" y="-63594"/>
                  <a:pt x="2947543" y="0"/>
                </a:cubicBezTo>
                <a:cubicBezTo>
                  <a:pt x="2823340" y="1040795"/>
                  <a:pt x="3005298" y="1275327"/>
                  <a:pt x="2947543" y="2133590"/>
                </a:cubicBezTo>
                <a:cubicBezTo>
                  <a:pt x="2150003" y="2215139"/>
                  <a:pt x="568832" y="2060055"/>
                  <a:pt x="0" y="2133590"/>
                </a:cubicBezTo>
                <a:cubicBezTo>
                  <a:pt x="126173" y="1233039"/>
                  <a:pt x="-163671" y="620934"/>
                  <a:pt x="0" y="0"/>
                </a:cubicBezTo>
                <a:close/>
              </a:path>
              <a:path w="2947543" h="2133590" stroke="0" extrusionOk="0">
                <a:moveTo>
                  <a:pt x="0" y="0"/>
                </a:moveTo>
                <a:cubicBezTo>
                  <a:pt x="997668" y="-122638"/>
                  <a:pt x="2485433" y="-81121"/>
                  <a:pt x="2947543" y="0"/>
                </a:cubicBezTo>
                <a:cubicBezTo>
                  <a:pt x="2978666" y="690377"/>
                  <a:pt x="3075173" y="1604495"/>
                  <a:pt x="2947543" y="2133590"/>
                </a:cubicBezTo>
                <a:cubicBezTo>
                  <a:pt x="1959956" y="2152444"/>
                  <a:pt x="1142936" y="2107447"/>
                  <a:pt x="0" y="2133590"/>
                </a:cubicBezTo>
                <a:cubicBezTo>
                  <a:pt x="-62659" y="1135408"/>
                  <a:pt x="150025" y="567693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형상관리</a:t>
            </a:r>
            <a:endParaRPr kumimoji="1" lang="ja-JP" altLang="en-US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110D1B-1609-8699-205C-A7281A10666A}"/>
              </a:ext>
            </a:extLst>
          </p:cNvPr>
          <p:cNvGrpSpPr/>
          <p:nvPr/>
        </p:nvGrpSpPr>
        <p:grpSpPr>
          <a:xfrm>
            <a:off x="8599450" y="4004399"/>
            <a:ext cx="2846903" cy="944380"/>
            <a:chOff x="724846" y="4948779"/>
            <a:chExt cx="2846903" cy="9443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724846" y="5154495"/>
              <a:ext cx="28469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수정사항 및 담당 업무 혼란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-&gt;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노션으로 코드 공유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-&gt;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주기적인 회의로 상황 공유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/>
            <p:nvPr/>
          </p:nvCxnSpPr>
          <p:spPr>
            <a:xfrm>
              <a:off x="183333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8CCFA8-2B66-4891-901B-193BEDC0D7CE}"/>
              </a:ext>
            </a:extLst>
          </p:cNvPr>
          <p:cNvSpPr/>
          <p:nvPr/>
        </p:nvSpPr>
        <p:spPr>
          <a:xfrm>
            <a:off x="4586669" y="1535019"/>
            <a:ext cx="2947543" cy="2133588"/>
          </a:xfrm>
          <a:custGeom>
            <a:avLst/>
            <a:gdLst>
              <a:gd name="connsiteX0" fmla="*/ 0 w 2947543"/>
              <a:gd name="connsiteY0" fmla="*/ 0 h 2133588"/>
              <a:gd name="connsiteX1" fmla="*/ 2947543 w 2947543"/>
              <a:gd name="connsiteY1" fmla="*/ 0 h 2133588"/>
              <a:gd name="connsiteX2" fmla="*/ 2947543 w 2947543"/>
              <a:gd name="connsiteY2" fmla="*/ 2133588 h 2133588"/>
              <a:gd name="connsiteX3" fmla="*/ 0 w 2947543"/>
              <a:gd name="connsiteY3" fmla="*/ 2133588 h 2133588"/>
              <a:gd name="connsiteX4" fmla="*/ 0 w 2947543"/>
              <a:gd name="connsiteY4" fmla="*/ 0 h 213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2133588" fill="none" extrusionOk="0">
                <a:moveTo>
                  <a:pt x="0" y="0"/>
                </a:moveTo>
                <a:cubicBezTo>
                  <a:pt x="1414879" y="-112783"/>
                  <a:pt x="2449193" y="-56748"/>
                  <a:pt x="2947543" y="0"/>
                </a:cubicBezTo>
                <a:cubicBezTo>
                  <a:pt x="2856041" y="423709"/>
                  <a:pt x="2900078" y="1917970"/>
                  <a:pt x="2947543" y="2133588"/>
                </a:cubicBezTo>
                <a:cubicBezTo>
                  <a:pt x="2533937" y="2203006"/>
                  <a:pt x="702442" y="2123833"/>
                  <a:pt x="0" y="2133588"/>
                </a:cubicBezTo>
                <a:cubicBezTo>
                  <a:pt x="143394" y="1379970"/>
                  <a:pt x="-157710" y="241617"/>
                  <a:pt x="0" y="0"/>
                </a:cubicBezTo>
                <a:close/>
              </a:path>
              <a:path w="2947543" h="2133588" stroke="0" extrusionOk="0">
                <a:moveTo>
                  <a:pt x="0" y="0"/>
                </a:moveTo>
                <a:cubicBezTo>
                  <a:pt x="1363559" y="-128128"/>
                  <a:pt x="2344938" y="-11015"/>
                  <a:pt x="2947543" y="0"/>
                </a:cubicBezTo>
                <a:cubicBezTo>
                  <a:pt x="3055915" y="711288"/>
                  <a:pt x="3049509" y="1529566"/>
                  <a:pt x="2947543" y="2133588"/>
                </a:cubicBezTo>
                <a:cubicBezTo>
                  <a:pt x="2547835" y="2074364"/>
                  <a:pt x="1046910" y="2000521"/>
                  <a:pt x="0" y="2133588"/>
                </a:cubicBezTo>
                <a:cubicBezTo>
                  <a:pt x="48841" y="1490205"/>
                  <a:pt x="-69807" y="1012514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0112520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  <a:endParaRPr kumimoji="1" lang="ja-JP" altLang="en-US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8549131" y="1535019"/>
            <a:ext cx="2947543" cy="2133586"/>
          </a:xfrm>
          <a:custGeom>
            <a:avLst/>
            <a:gdLst>
              <a:gd name="connsiteX0" fmla="*/ 0 w 2947543"/>
              <a:gd name="connsiteY0" fmla="*/ 0 h 2133586"/>
              <a:gd name="connsiteX1" fmla="*/ 2947543 w 2947543"/>
              <a:gd name="connsiteY1" fmla="*/ 0 h 2133586"/>
              <a:gd name="connsiteX2" fmla="*/ 2947543 w 2947543"/>
              <a:gd name="connsiteY2" fmla="*/ 2133586 h 2133586"/>
              <a:gd name="connsiteX3" fmla="*/ 0 w 2947543"/>
              <a:gd name="connsiteY3" fmla="*/ 2133586 h 2133586"/>
              <a:gd name="connsiteX4" fmla="*/ 0 w 2947543"/>
              <a:gd name="connsiteY4" fmla="*/ 0 h 213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2133586" fill="none" extrusionOk="0">
                <a:moveTo>
                  <a:pt x="0" y="0"/>
                </a:moveTo>
                <a:cubicBezTo>
                  <a:pt x="1131000" y="-94376"/>
                  <a:pt x="1508934" y="119236"/>
                  <a:pt x="2947543" y="0"/>
                </a:cubicBezTo>
                <a:cubicBezTo>
                  <a:pt x="3110567" y="1006469"/>
                  <a:pt x="3006095" y="1875606"/>
                  <a:pt x="2947543" y="2133586"/>
                </a:cubicBezTo>
                <a:cubicBezTo>
                  <a:pt x="2610148" y="2082439"/>
                  <a:pt x="1351208" y="2124056"/>
                  <a:pt x="0" y="2133586"/>
                </a:cubicBezTo>
                <a:cubicBezTo>
                  <a:pt x="25288" y="1219602"/>
                  <a:pt x="-64232" y="1021825"/>
                  <a:pt x="0" y="0"/>
                </a:cubicBezTo>
                <a:close/>
              </a:path>
              <a:path w="2947543" h="2133586" stroke="0" extrusionOk="0">
                <a:moveTo>
                  <a:pt x="0" y="0"/>
                </a:moveTo>
                <a:cubicBezTo>
                  <a:pt x="1134786" y="33145"/>
                  <a:pt x="2408378" y="-55359"/>
                  <a:pt x="2947543" y="0"/>
                </a:cubicBezTo>
                <a:cubicBezTo>
                  <a:pt x="2796566" y="746673"/>
                  <a:pt x="2908793" y="1181432"/>
                  <a:pt x="2947543" y="2133586"/>
                </a:cubicBezTo>
                <a:cubicBezTo>
                  <a:pt x="2290228" y="2069166"/>
                  <a:pt x="1331143" y="1973678"/>
                  <a:pt x="0" y="2133586"/>
                </a:cubicBezTo>
                <a:cubicBezTo>
                  <a:pt x="37830" y="1448701"/>
                  <a:pt x="83388" y="869135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1869609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36503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논점 및 소감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71CBD5-1008-1F84-4206-41925E48CAE8}"/>
              </a:ext>
            </a:extLst>
          </p:cNvPr>
          <p:cNvGrpSpPr/>
          <p:nvPr/>
        </p:nvGrpSpPr>
        <p:grpSpPr>
          <a:xfrm>
            <a:off x="4687309" y="4004399"/>
            <a:ext cx="2846903" cy="1590711"/>
            <a:chOff x="724846" y="4948779"/>
            <a:chExt cx="2846903" cy="15907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3DBB6C-9723-5750-D10C-B36B3B8EE5DD}"/>
                </a:ext>
              </a:extLst>
            </p:cNvPr>
            <p:cNvSpPr txBox="1"/>
            <p:nvPr/>
          </p:nvSpPr>
          <p:spPr>
            <a:xfrm>
              <a:off x="724846" y="5154495"/>
              <a:ext cx="284690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테이블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필요 정보 누락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-&gt;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코드 구현하면서 필요 컬럼 추가 및 삭제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endPara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BCD6DE6-D703-FCA5-316B-BAC86FDFD334}"/>
                </a:ext>
              </a:extLst>
            </p:cNvPr>
            <p:cNvCxnSpPr/>
            <p:nvPr/>
          </p:nvCxnSpPr>
          <p:spPr>
            <a:xfrm>
              <a:off x="183333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6810FA-5DAE-2B13-FB40-2A81274F885E}"/>
              </a:ext>
            </a:extLst>
          </p:cNvPr>
          <p:cNvGrpSpPr/>
          <p:nvPr/>
        </p:nvGrpSpPr>
        <p:grpSpPr>
          <a:xfrm>
            <a:off x="724846" y="4004399"/>
            <a:ext cx="2846903" cy="944380"/>
            <a:chOff x="724846" y="4948779"/>
            <a:chExt cx="2846903" cy="9443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4B849F-B175-F46E-2AA5-6E5D01796C1B}"/>
                </a:ext>
              </a:extLst>
            </p:cNvPr>
            <p:cNvSpPr txBox="1"/>
            <p:nvPr/>
          </p:nvSpPr>
          <p:spPr>
            <a:xfrm>
              <a:off x="724846" y="5154495"/>
              <a:ext cx="28469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수정사항 및 담당 업무 혼란</a:t>
              </a:r>
              <a:endPara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-&gt;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노션으로 코드 공유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just"/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-&gt;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주기적인 회의로 상황 공유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4BEA818-62FC-74E7-1C86-793D5901F00F}"/>
                </a:ext>
              </a:extLst>
            </p:cNvPr>
            <p:cNvCxnSpPr/>
            <p:nvPr/>
          </p:nvCxnSpPr>
          <p:spPr>
            <a:xfrm>
              <a:off x="183333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8A398A6-6C5E-DE48-F9A2-1A24272F6625}"/>
              </a:ext>
            </a:extLst>
          </p:cNvPr>
          <p:cNvSpPr txBox="1"/>
          <p:nvPr/>
        </p:nvSpPr>
        <p:spPr>
          <a:xfrm>
            <a:off x="680501" y="5775050"/>
            <a:ext cx="934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소감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9CAAB-0DD7-4739-AC71-4C65C278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5A060-CD62-4C19-90A3-B50FB0244E9F}"/>
              </a:ext>
            </a:extLst>
          </p:cNvPr>
          <p:cNvSpPr txBox="1"/>
          <p:nvPr/>
        </p:nvSpPr>
        <p:spPr>
          <a:xfrm>
            <a:off x="2404532" y="2472265"/>
            <a:ext cx="749300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2"/>
                </a:solidFill>
              </a:rPr>
              <a:t>THANK YOU</a:t>
            </a:r>
          </a:p>
          <a:p>
            <a:pPr algn="ctr"/>
            <a:r>
              <a:rPr lang="en-US" altLang="ko-KR" sz="5400" dirty="0">
                <a:solidFill>
                  <a:schemeClr val="accent2"/>
                </a:solidFill>
              </a:rPr>
              <a:t>ANY QUESTIONS?</a:t>
            </a:r>
            <a:endParaRPr lang="ko-KR" altLang="en-US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19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38309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27437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5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856468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2C9544-9C78-4E14-8E69-1239E4231D7F}"/>
              </a:ext>
            </a:extLst>
          </p:cNvPr>
          <p:cNvGrpSpPr/>
          <p:nvPr/>
        </p:nvGrpSpPr>
        <p:grpSpPr>
          <a:xfrm>
            <a:off x="1119485" y="2037080"/>
            <a:ext cx="2783840" cy="2783840"/>
            <a:chOff x="863600" y="2037080"/>
            <a:chExt cx="2783840" cy="27838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75AB391-3783-4EFC-BFC4-64CB2572C612}"/>
                </a:ext>
              </a:extLst>
            </p:cNvPr>
            <p:cNvSpPr/>
            <p:nvPr/>
          </p:nvSpPr>
          <p:spPr>
            <a:xfrm>
              <a:off x="86360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2E82BD-96D8-4347-8CAC-77BB7502D116}"/>
                </a:ext>
              </a:extLst>
            </p:cNvPr>
            <p:cNvSpPr/>
            <p:nvPr/>
          </p:nvSpPr>
          <p:spPr>
            <a:xfrm>
              <a:off x="1383095" y="3244334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내용을 입력하세요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426763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E31596-91CA-4A8D-B325-6454B495C2A5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2B774-FF48-421D-9595-BEA433CF560C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07185-C8D7-49CA-BFC8-23B5C2A47A7A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6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96449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DD6F85-CCA1-4261-AB95-7FF619FF6248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B2909-675B-49E5-A67A-92B36532AE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E5E99-328D-49B4-A1A3-1DF7674D0F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0A5987-3794-423D-9C0F-84C866C4D5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8E828E-5726-4283-9F54-64AA6C1DE273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4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3448215" y="3198167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/>
              <a:t>여기에 내용을 입력하세요</a:t>
            </a:r>
            <a:r>
              <a:rPr lang="en-US" altLang="ko-KR" sz="2400" spc="600" dirty="0"/>
              <a:t>.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10856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681191" y="675929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색상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1.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118503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DFFBFA-247F-4BC5-9F5B-DB6AB54FDDD1}"/>
              </a:ext>
            </a:extLst>
          </p:cNvPr>
          <p:cNvGrpSpPr/>
          <p:nvPr/>
        </p:nvGrpSpPr>
        <p:grpSpPr>
          <a:xfrm>
            <a:off x="1508760" y="2225041"/>
            <a:ext cx="3865880" cy="3331958"/>
            <a:chOff x="6405880" y="2458720"/>
            <a:chExt cx="3352800" cy="2889740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052C0929-C04A-4EDF-8194-CDF06116A99F}"/>
                </a:ext>
              </a:extLst>
            </p:cNvPr>
            <p:cNvSpPr/>
            <p:nvPr/>
          </p:nvSpPr>
          <p:spPr>
            <a:xfrm>
              <a:off x="7244080" y="2458720"/>
              <a:ext cx="1676400" cy="1445172"/>
            </a:xfrm>
            <a:prstGeom prst="triangle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419154C9-9825-4EA4-8196-51D92C4935FA}"/>
                </a:ext>
              </a:extLst>
            </p:cNvPr>
            <p:cNvSpPr/>
            <p:nvPr/>
          </p:nvSpPr>
          <p:spPr>
            <a:xfrm>
              <a:off x="6405880" y="3903288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D4F74D4-E6F4-4636-A289-B820EBA9E239}"/>
                </a:ext>
              </a:extLst>
            </p:cNvPr>
            <p:cNvSpPr/>
            <p:nvPr/>
          </p:nvSpPr>
          <p:spPr>
            <a:xfrm>
              <a:off x="8082280" y="3898484"/>
              <a:ext cx="1676400" cy="1445172"/>
            </a:xfrm>
            <a:prstGeom prst="triangle">
              <a:avLst/>
            </a:prstGeom>
            <a:solidFill>
              <a:srgbClr val="F4ECE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FD0CD562-7618-4830-A30A-B345D3AE096B}"/>
                </a:ext>
              </a:extLst>
            </p:cNvPr>
            <p:cNvSpPr/>
            <p:nvPr/>
          </p:nvSpPr>
          <p:spPr>
            <a:xfrm flipV="1">
              <a:off x="7244080" y="3900886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2B9422-D74E-4FFA-9E4A-385F2926378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8B1924-BD62-4CE1-8ACA-A1BD76360F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5E96F-CEAD-48FE-8E62-852D7E22D661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C1DCEB4-AC8A-4089-8F74-03F020F977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4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445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E66768-7AB6-4BC6-8F31-3F03C8CD9AA9}"/>
              </a:ext>
            </a:extLst>
          </p:cNvPr>
          <p:cNvSpPr txBox="1"/>
          <p:nvPr/>
        </p:nvSpPr>
        <p:spPr>
          <a:xfrm>
            <a:off x="882484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EF033-3D9A-4572-822D-38DD12F300B0}"/>
              </a:ext>
            </a:extLst>
          </p:cNvPr>
          <p:cNvSpPr txBox="1"/>
          <p:nvPr/>
        </p:nvSpPr>
        <p:spPr>
          <a:xfrm>
            <a:off x="4619467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F05F1-A173-43A7-B191-ADFA8A95D8FF}"/>
              </a:ext>
            </a:extLst>
          </p:cNvPr>
          <p:cNvSpPr txBox="1"/>
          <p:nvPr/>
        </p:nvSpPr>
        <p:spPr>
          <a:xfrm>
            <a:off x="8356450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159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52188" y="0"/>
            <a:ext cx="12139812" cy="1168400"/>
            <a:chOff x="52188" y="0"/>
            <a:chExt cx="12139812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2358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주제선정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52188" y="378322"/>
              <a:ext cx="102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836620-E252-FFE5-D8F0-4AFA0F5DF503}"/>
              </a:ext>
            </a:extLst>
          </p:cNvPr>
          <p:cNvGrpSpPr/>
          <p:nvPr/>
        </p:nvGrpSpPr>
        <p:grpSpPr>
          <a:xfrm>
            <a:off x="256145" y="1982099"/>
            <a:ext cx="6189008" cy="3935352"/>
            <a:chOff x="447800" y="2331343"/>
            <a:chExt cx="10882229" cy="21953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ACDBA9-3708-D184-4E6A-710013E4BCC5}"/>
                </a:ext>
              </a:extLst>
            </p:cNvPr>
            <p:cNvSpPr txBox="1"/>
            <p:nvPr/>
          </p:nvSpPr>
          <p:spPr>
            <a:xfrm>
              <a:off x="447800" y="2829301"/>
              <a:ext cx="10882229" cy="101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반려식물</a:t>
              </a:r>
              <a:r>
                <a:rPr lang="ko-KR" altLang="en-US" sz="2800" dirty="0" err="1"/>
                <a:t>이란</a:t>
              </a:r>
              <a:r>
                <a:rPr lang="en-US" altLang="ko-KR" sz="2800" dirty="0"/>
                <a:t>?</a:t>
              </a:r>
            </a:p>
            <a:p>
              <a:endParaRPr lang="en-US" altLang="ko-KR" sz="2800" dirty="0"/>
            </a:p>
            <a:p>
              <a:pPr algn="ctr"/>
              <a:r>
                <a:rPr lang="ko-KR" altLang="en-US" sz="2800" dirty="0" err="1">
                  <a:solidFill>
                    <a:schemeClr val="accent1">
                      <a:lumMod val="50000"/>
                    </a:schemeClr>
                  </a:solidFill>
                </a:rPr>
                <a:t>Pet</a:t>
              </a:r>
              <a:r>
                <a:rPr lang="ko-KR" altLang="en-US" sz="2800" dirty="0"/>
                <a:t>(반려동물) + </a:t>
              </a:r>
              <a:r>
                <a:rPr lang="ko-KR" altLang="en-US" sz="2800" dirty="0" err="1">
                  <a:solidFill>
                    <a:schemeClr val="accent1">
                      <a:lumMod val="50000"/>
                    </a:schemeClr>
                  </a:solidFill>
                </a:rPr>
                <a:t>Plant</a:t>
              </a:r>
              <a:r>
                <a:rPr lang="ko-KR" altLang="en-US" sz="2800" dirty="0"/>
                <a:t>(식물</a:t>
              </a:r>
              <a:r>
                <a:rPr lang="en-US" altLang="ko-KR" sz="2800" dirty="0"/>
                <a:t>)</a:t>
              </a:r>
            </a:p>
            <a:p>
              <a:pPr algn="ctr"/>
              <a:r>
                <a:rPr lang="ko-KR" altLang="en-US" sz="2800" b="0" i="0" dirty="0">
                  <a:effectLst/>
                  <a:latin typeface="Apple SD Gothic Neo"/>
                </a:rPr>
                <a:t>정서적인 교감과 위안을 얻는 식물</a:t>
              </a:r>
              <a:endParaRPr lang="en-US" altLang="ko-KR" sz="2800" b="0" i="0" dirty="0">
                <a:effectLst/>
                <a:latin typeface="Apple SD Gothic Neo"/>
              </a:endParaRPr>
            </a:p>
          </p:txBody>
        </p:sp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32BC5D1C-A6A2-862B-7AE1-732456A0A7DE}"/>
                </a:ext>
              </a:extLst>
            </p:cNvPr>
            <p:cNvSpPr/>
            <p:nvPr/>
          </p:nvSpPr>
          <p:spPr>
            <a:xfrm>
              <a:off x="518159" y="2331343"/>
              <a:ext cx="10741511" cy="2195314"/>
            </a:xfrm>
            <a:prstGeom prst="bracketPair">
              <a:avLst>
                <a:gd name="adj" fmla="val 947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93E8A1-76FA-3D2A-C582-6B627732489C}"/>
              </a:ext>
            </a:extLst>
          </p:cNvPr>
          <p:cNvSpPr/>
          <p:nvPr/>
        </p:nvSpPr>
        <p:spPr>
          <a:xfrm>
            <a:off x="10103224" y="6606988"/>
            <a:ext cx="2088776" cy="179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F37802-20A0-1C76-45A9-8C521191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707" y="1291434"/>
            <a:ext cx="4971565" cy="2506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802907-5DFD-ACAC-A0FF-BBD987FB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39" y="3688443"/>
            <a:ext cx="5490702" cy="31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4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B5F70A-496C-CE0C-DB11-72BE6195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3120">
            <a:off x="1774082" y="1242127"/>
            <a:ext cx="96393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50C61D-7595-898C-D07F-125F31EF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739">
            <a:off x="2291833" y="3433027"/>
            <a:ext cx="9420225" cy="9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4EB0B48-9DC7-ECE1-8E31-82A736D6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793" y="4176613"/>
            <a:ext cx="46767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2BD4EDD-8809-5C1F-2568-138F8B79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9" y="4262394"/>
            <a:ext cx="39719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6E993-17B2-BF24-5FDD-AE638B85A8E5}"/>
              </a:ext>
            </a:extLst>
          </p:cNvPr>
          <p:cNvSpPr txBox="1"/>
          <p:nvPr/>
        </p:nvSpPr>
        <p:spPr>
          <a:xfrm>
            <a:off x="459309" y="5662615"/>
            <a:ext cx="11273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온라인에서 화훼를 가장 많이 구매하는 세대 </a:t>
            </a:r>
            <a:r>
              <a:rPr lang="en-US" altLang="ko-KR" sz="2000" dirty="0"/>
              <a:t>‘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밀레니얼</a:t>
            </a:r>
            <a:r>
              <a:rPr lang="ko-KR" altLang="en-US" sz="2000" dirty="0"/>
              <a:t> 세대</a:t>
            </a:r>
            <a:r>
              <a:rPr lang="en-US" altLang="ko-KR" sz="2000" dirty="0"/>
              <a:t>‘ -&gt; </a:t>
            </a:r>
            <a:r>
              <a:rPr lang="ko-KR" altLang="en-US" sz="2000" dirty="0"/>
              <a:t>온라인 화훼 쇼핑몰 관심↑</a:t>
            </a:r>
            <a:r>
              <a:rPr lang="en-US" altLang="ko-KR" sz="2000" dirty="0"/>
              <a:t> </a:t>
            </a:r>
            <a:r>
              <a:rPr lang="ko-KR" altLang="en-US" sz="2000" dirty="0"/>
              <a:t>예상함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85705-F07C-9A2A-EB4F-A54E2D1399F8}"/>
              </a:ext>
            </a:extLst>
          </p:cNvPr>
          <p:cNvSpPr txBox="1"/>
          <p:nvPr/>
        </p:nvSpPr>
        <p:spPr>
          <a:xfrm>
            <a:off x="459309" y="6122742"/>
            <a:ext cx="1196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특별한 날에만 제한되는 것이 아닌 일상속에서 꽃을 즐기는 문화의 정착예상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3CBBC2-61FB-59E2-B023-B2B0EAEBBF2C}"/>
              </a:ext>
            </a:extLst>
          </p:cNvPr>
          <p:cNvGrpSpPr/>
          <p:nvPr/>
        </p:nvGrpSpPr>
        <p:grpSpPr>
          <a:xfrm>
            <a:off x="995462" y="0"/>
            <a:ext cx="11196538" cy="1168400"/>
            <a:chOff x="995462" y="0"/>
            <a:chExt cx="11196538" cy="11684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05C6A9-E06A-EAC4-1EE6-F3D8E2196AE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E60256-BD5A-F61F-AF67-533A1D594BA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A2C4048-1EBF-D71B-53E2-417B06FE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18">
            <a:off x="476092" y="2215558"/>
            <a:ext cx="6286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6A9F3A-9147-4518-0F40-0C2F2E34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299">
            <a:off x="6010091" y="2049015"/>
            <a:ext cx="5619750" cy="62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8A88D0-A003-42A9-92CB-C69C3DF52386}"/>
              </a:ext>
            </a:extLst>
          </p:cNvPr>
          <p:cNvSpPr txBox="1"/>
          <p:nvPr/>
        </p:nvSpPr>
        <p:spPr>
          <a:xfrm>
            <a:off x="52188" y="378322"/>
            <a:ext cx="102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277E8-FA55-42F6-B76C-F9EE8D5B06C5}"/>
              </a:ext>
            </a:extLst>
          </p:cNvPr>
          <p:cNvSpPr txBox="1"/>
          <p:nvPr/>
        </p:nvSpPr>
        <p:spPr>
          <a:xfrm>
            <a:off x="995462" y="255657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416498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아직 익숙하지 않은 문화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앞으로 주축세대 될 </a:t>
            </a:r>
            <a:r>
              <a:rPr lang="en-US" altLang="ko-KR" dirty="0"/>
              <a:t>MZ</a:t>
            </a:r>
            <a:r>
              <a:rPr lang="ko-KR" altLang="en-US" dirty="0"/>
              <a:t>의 관심이 높아져 문화로 자리 잡을 가능성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국내 화훼시장 하락</a:t>
            </a:r>
            <a:endParaRPr lang="en-US" altLang="ko-KR" dirty="0"/>
          </a:p>
          <a:p>
            <a:pPr algn="ctr"/>
            <a:r>
              <a:rPr lang="ko-KR" altLang="en-US" dirty="0"/>
              <a:t>난방비 급등으로 인한 가격 상승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코로나시기에 반려식물의 등장</a:t>
            </a:r>
            <a:endParaRPr lang="en-US" altLang="ko-KR" dirty="0"/>
          </a:p>
          <a:p>
            <a:pPr algn="ctr"/>
            <a:r>
              <a:rPr lang="ko-KR" altLang="en-US" dirty="0"/>
              <a:t>환경문제의 심각성에 따른 </a:t>
            </a:r>
            <a:r>
              <a:rPr lang="ko-KR" altLang="en-US" dirty="0" err="1"/>
              <a:t>플랜테리어</a:t>
            </a:r>
            <a:r>
              <a:rPr lang="ko-KR" altLang="en-US" dirty="0"/>
              <a:t> 관심 多</a:t>
            </a:r>
            <a:endParaRPr lang="en-US" altLang="ko-KR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127C9B-6A0E-4BE4-BC1A-2C2EFA18AEA3}"/>
              </a:ext>
            </a:extLst>
          </p:cNvPr>
          <p:cNvGrpSpPr/>
          <p:nvPr/>
        </p:nvGrpSpPr>
        <p:grpSpPr>
          <a:xfrm>
            <a:off x="5924696" y="3279858"/>
            <a:ext cx="1361100" cy="523220"/>
            <a:chOff x="5460729" y="3279858"/>
            <a:chExt cx="1361100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C1DDA0-ADAC-4E90-AEDA-88A974EDF5DC}"/>
                </a:ext>
              </a:extLst>
            </p:cNvPr>
            <p:cNvSpPr txBox="1"/>
            <p:nvPr/>
          </p:nvSpPr>
          <p:spPr>
            <a:xfrm>
              <a:off x="5460729" y="3279858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6B8979-CD2C-42DA-98A0-B86B4E2398EC}"/>
                </a:ext>
              </a:extLst>
            </p:cNvPr>
            <p:cNvSpPr txBox="1"/>
            <p:nvPr/>
          </p:nvSpPr>
          <p:spPr>
            <a:xfrm>
              <a:off x="6298929" y="3279858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W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08854D-29B8-430F-8EA6-10C513F532D3}"/>
              </a:ext>
            </a:extLst>
          </p:cNvPr>
          <p:cNvGrpSpPr/>
          <p:nvPr/>
        </p:nvGrpSpPr>
        <p:grpSpPr>
          <a:xfrm>
            <a:off x="5924696" y="4068817"/>
            <a:ext cx="1242478" cy="523220"/>
            <a:chOff x="5460729" y="3279858"/>
            <a:chExt cx="1242478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6AEBBA-ADDF-4A4F-96CF-A5CC498BD5DD}"/>
                </a:ext>
              </a:extLst>
            </p:cNvPr>
            <p:cNvSpPr txBox="1"/>
            <p:nvPr/>
          </p:nvSpPr>
          <p:spPr>
            <a:xfrm>
              <a:off x="5460729" y="327985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O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FE912A-0847-46C0-B373-E3046C800D92}"/>
                </a:ext>
              </a:extLst>
            </p:cNvPr>
            <p:cNvSpPr txBox="1"/>
            <p:nvPr/>
          </p:nvSpPr>
          <p:spPr>
            <a:xfrm>
              <a:off x="6298929" y="3279858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995462" y="0"/>
            <a:ext cx="11196538" cy="1168400"/>
            <a:chOff x="995462" y="0"/>
            <a:chExt cx="11196538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C1596E-F557-42C9-9450-5D1C8BDF43D6}"/>
              </a:ext>
            </a:extLst>
          </p:cNvPr>
          <p:cNvSpPr txBox="1"/>
          <p:nvPr/>
        </p:nvSpPr>
        <p:spPr>
          <a:xfrm>
            <a:off x="52188" y="378322"/>
            <a:ext cx="102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B7AA1-C7CE-45D3-A7F1-D83229704683}"/>
              </a:ext>
            </a:extLst>
          </p:cNvPr>
          <p:cNvSpPr txBox="1"/>
          <p:nvPr/>
        </p:nvSpPr>
        <p:spPr>
          <a:xfrm>
            <a:off x="995462" y="255657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주제선정</a:t>
            </a:r>
          </a:p>
        </p:txBody>
      </p:sp>
    </p:spTree>
    <p:extLst>
      <p:ext uri="{BB962C8B-B14F-4D97-AF65-F5344CB8AC3E}">
        <p14:creationId xmlns:p14="http://schemas.microsoft.com/office/powerpoint/2010/main" val="26950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2.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420910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2358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506869C-50B8-4742-A1C8-5BB73BFB68A0}"/>
              </a:ext>
            </a:extLst>
          </p:cNvPr>
          <p:cNvGrpSpPr/>
          <p:nvPr/>
        </p:nvGrpSpPr>
        <p:grpSpPr>
          <a:xfrm>
            <a:off x="2712541" y="1442422"/>
            <a:ext cx="3076818" cy="2243961"/>
            <a:chOff x="882484" y="1625934"/>
            <a:chExt cx="2203619" cy="1760117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AF09D41-98D2-4B24-AC64-7AA1A968AC3E}"/>
                </a:ext>
              </a:extLst>
            </p:cNvPr>
            <p:cNvCxnSpPr>
              <a:cxnSpLocks/>
            </p:cNvCxnSpPr>
            <p:nvPr/>
          </p:nvCxnSpPr>
          <p:spPr>
            <a:xfrm>
              <a:off x="1501924" y="3386050"/>
              <a:ext cx="1126979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3F07D9-F5B5-4D24-B108-A45625BD8AB6}"/>
                </a:ext>
              </a:extLst>
            </p:cNvPr>
            <p:cNvSpPr txBox="1"/>
            <p:nvPr/>
          </p:nvSpPr>
          <p:spPr>
            <a:xfrm>
              <a:off x="1305019" y="3044355"/>
              <a:ext cx="1540946" cy="313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/>
                <a:t>   ORACLE 11G</a:t>
              </a:r>
              <a:endParaRPr lang="ko-KR" altLang="en-US" sz="2000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599BA7A-22C8-46D3-B085-4A76ED36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484" y="1625934"/>
              <a:ext cx="2203619" cy="1418421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671277-B123-4D36-AE32-FC4E6CA834EF}"/>
              </a:ext>
            </a:extLst>
          </p:cNvPr>
          <p:cNvGrpSpPr/>
          <p:nvPr/>
        </p:nvGrpSpPr>
        <p:grpSpPr>
          <a:xfrm>
            <a:off x="6679695" y="1712971"/>
            <a:ext cx="3143198" cy="2210109"/>
            <a:chOff x="3353800" y="1659973"/>
            <a:chExt cx="2160000" cy="16645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F13DF5E-E2E0-4BAE-B2EE-75C203BC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800" y="1659973"/>
              <a:ext cx="2160000" cy="1363829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75289A0-0F9D-40D1-AEA5-7571E1DF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782106" y="3324568"/>
              <a:ext cx="1094502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F72E32-766E-4BB2-B099-D7F21DE2EE64}"/>
                </a:ext>
              </a:extLst>
            </p:cNvPr>
            <p:cNvSpPr txBox="1"/>
            <p:nvPr/>
          </p:nvSpPr>
          <p:spPr>
            <a:xfrm>
              <a:off x="3439367" y="3009332"/>
              <a:ext cx="1844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/>
                <a:t>      Version : 5.3.0</a:t>
              </a:r>
              <a:endParaRPr lang="ko-KR" altLang="en-US" sz="20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D0CEB4D-F245-4FB9-A7F8-B2B63955B61C}"/>
              </a:ext>
            </a:extLst>
          </p:cNvPr>
          <p:cNvGrpSpPr/>
          <p:nvPr/>
        </p:nvGrpSpPr>
        <p:grpSpPr>
          <a:xfrm>
            <a:off x="1185833" y="3956117"/>
            <a:ext cx="3237456" cy="2188567"/>
            <a:chOff x="5714860" y="1558334"/>
            <a:chExt cx="2613617" cy="176220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2149A42-B4AB-4EC8-A474-C3AAB5E5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860" y="1558334"/>
              <a:ext cx="2613617" cy="144186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BE5AD9-678B-42A6-94ED-07B42D00F522}"/>
                </a:ext>
              </a:extLst>
            </p:cNvPr>
            <p:cNvSpPr txBox="1"/>
            <p:nvPr/>
          </p:nvSpPr>
          <p:spPr>
            <a:xfrm>
              <a:off x="6234645" y="2998375"/>
              <a:ext cx="1774033" cy="322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/>
                <a:t>Version : 3.1.0</a:t>
              </a:r>
              <a:endParaRPr lang="ko-KR" altLang="en-US" sz="20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FE46CAE-08E8-42CA-BD7F-AD8530C2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6304" y="3312357"/>
              <a:ext cx="1338369" cy="81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191E77-B02C-40D4-EFB8-0FBD0BEEF56B}"/>
              </a:ext>
            </a:extLst>
          </p:cNvPr>
          <p:cNvGrpSpPr/>
          <p:nvPr/>
        </p:nvGrpSpPr>
        <p:grpSpPr>
          <a:xfrm>
            <a:off x="4922648" y="4065663"/>
            <a:ext cx="2683623" cy="2068861"/>
            <a:chOff x="4922648" y="4065663"/>
            <a:chExt cx="2683623" cy="206886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5F739B1-A4A7-471D-8CEF-FAAF2E9ED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22648" y="4065663"/>
              <a:ext cx="2683623" cy="1736408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88E32C8-5B56-464E-B1CE-C2C64B8B9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5977" y="6124359"/>
              <a:ext cx="1601455" cy="101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819368-E056-4A4B-A681-44CC3091FDA4}"/>
                </a:ext>
              </a:extLst>
            </p:cNvPr>
            <p:cNvSpPr txBox="1"/>
            <p:nvPr/>
          </p:nvSpPr>
          <p:spPr>
            <a:xfrm>
              <a:off x="5067140" y="5707455"/>
              <a:ext cx="2539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/>
                <a:t>      Version : se8</a:t>
              </a:r>
              <a:endParaRPr lang="ko-KR" altLang="en-US" sz="2000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9F5B65A-CE2D-46D8-868F-F43533212CC0}"/>
              </a:ext>
            </a:extLst>
          </p:cNvPr>
          <p:cNvGrpSpPr/>
          <p:nvPr/>
        </p:nvGrpSpPr>
        <p:grpSpPr>
          <a:xfrm>
            <a:off x="8251294" y="4235120"/>
            <a:ext cx="2984233" cy="1909565"/>
            <a:chOff x="8026400" y="4065663"/>
            <a:chExt cx="2706254" cy="15939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2A70FF-EA0C-4744-A4DC-496190039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26400" y="4065663"/>
              <a:ext cx="2706254" cy="1308693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8C85A77-15F7-462B-B7FF-D174A7CF0FDB}"/>
                </a:ext>
              </a:extLst>
            </p:cNvPr>
            <p:cNvGrpSpPr/>
            <p:nvPr/>
          </p:nvGrpSpPr>
          <p:grpSpPr>
            <a:xfrm>
              <a:off x="8612400" y="5344354"/>
              <a:ext cx="1889725" cy="315238"/>
              <a:chOff x="8623215" y="2967639"/>
              <a:chExt cx="1889725" cy="315238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78DE0E1-C3E4-4AB2-9BEC-D49857B94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7253" y="3282876"/>
                <a:ext cx="1094502" cy="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741515-E7C2-4E33-88C1-E598B0255CE7}"/>
                  </a:ext>
                </a:extLst>
              </p:cNvPr>
              <p:cNvSpPr txBox="1"/>
              <p:nvPr/>
            </p:nvSpPr>
            <p:spPr>
              <a:xfrm>
                <a:off x="8623215" y="2967639"/>
                <a:ext cx="1889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77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3.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프로그램 설계</a:t>
            </a:r>
          </a:p>
        </p:txBody>
      </p:sp>
    </p:spTree>
    <p:extLst>
      <p:ext uri="{BB962C8B-B14F-4D97-AF65-F5344CB8AC3E}">
        <p14:creationId xmlns:p14="http://schemas.microsoft.com/office/powerpoint/2010/main" val="94237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704</Words>
  <Application>Microsoft Office PowerPoint</Application>
  <PresentationFormat>와이드스크린</PresentationFormat>
  <Paragraphs>184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Apple SD Gothic Neo</vt:lpstr>
      <vt:lpstr>나눔고딕</vt:lpstr>
      <vt:lpstr>나눔바른펜</vt:lpstr>
      <vt:lpstr>나눔스퀘어 Bold</vt:lpstr>
      <vt:lpstr>나눔스퀘어 Light</vt:lpstr>
      <vt:lpstr>나눔스퀘어OTF_ac ExtraBold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43</cp:revision>
  <dcterms:created xsi:type="dcterms:W3CDTF">2020-05-10T02:38:09Z</dcterms:created>
  <dcterms:modified xsi:type="dcterms:W3CDTF">2023-03-12T11:06:30Z</dcterms:modified>
</cp:coreProperties>
</file>